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DINPro" panose="020B0604020202020204" charset="0"/>
      <p:regular r:id="rId3"/>
    </p:embeddedFont>
    <p:embeddedFont>
      <p:font typeface="Source Sans Pro 1" panose="020B0604020202020204" charset="0"/>
      <p:regular r:id="rId4"/>
    </p:embeddedFont>
    <p:embeddedFont>
      <p:font typeface="Source Sans Pro 1 Bold" panose="020B0604020202020204" charset="0"/>
      <p:regular r:id="rId5"/>
    </p:embeddedFont>
    <p:embeddedFont>
      <p:font typeface="Source Sans Pro 2" panose="020B0604020202020204" charset="0"/>
      <p:regular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66" d="100"/>
          <a:sy n="66" d="100"/>
        </p:scale>
        <p:origin x="1014" y="6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5" Type="http://schemas.openxmlformats.org/officeDocument/2006/relationships/font" Target="fonts/font3.fntdata"/><Relationship Id="rId10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DF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9865027"/>
            <a:ext cx="18382595" cy="480879"/>
            <a:chOff x="0" y="0"/>
            <a:chExt cx="6455342" cy="16886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455342" cy="168868"/>
            </a:xfrm>
            <a:custGeom>
              <a:avLst/>
              <a:gdLst/>
              <a:ahLst/>
              <a:cxnLst/>
              <a:rect l="l" t="t" r="r" b="b"/>
              <a:pathLst>
                <a:path w="6455342" h="168868">
                  <a:moveTo>
                    <a:pt x="0" y="0"/>
                  </a:moveTo>
                  <a:lnTo>
                    <a:pt x="6455342" y="0"/>
                  </a:lnTo>
                  <a:lnTo>
                    <a:pt x="6455342" y="168868"/>
                  </a:lnTo>
                  <a:lnTo>
                    <a:pt x="0" y="168868"/>
                  </a:lnTo>
                  <a:close/>
                </a:path>
              </a:pathLst>
            </a:custGeom>
            <a:solidFill>
              <a:srgbClr val="B99C8D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6455342" cy="197443"/>
            </a:xfrm>
            <a:prstGeom prst="rect">
              <a:avLst/>
            </a:prstGeom>
          </p:spPr>
          <p:txBody>
            <a:bodyPr lIns="23812" tIns="23812" rIns="23812" bIns="23812" rtlCol="0" anchor="ctr"/>
            <a:lstStyle/>
            <a:p>
              <a:pPr algn="ctr">
                <a:lnSpc>
                  <a:spcPts val="1641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447795" flipH="1">
            <a:off x="13835063" y="805391"/>
            <a:ext cx="2731437" cy="2523165"/>
          </a:xfrm>
          <a:custGeom>
            <a:avLst/>
            <a:gdLst/>
            <a:ahLst/>
            <a:cxnLst/>
            <a:rect l="l" t="t" r="r" b="b"/>
            <a:pathLst>
              <a:path w="2731437" h="2523165">
                <a:moveTo>
                  <a:pt x="2731437" y="0"/>
                </a:moveTo>
                <a:lnTo>
                  <a:pt x="0" y="0"/>
                </a:lnTo>
                <a:lnTo>
                  <a:pt x="0" y="2523165"/>
                </a:lnTo>
                <a:lnTo>
                  <a:pt x="2731437" y="2523165"/>
                </a:lnTo>
                <a:lnTo>
                  <a:pt x="2731437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451532" y="280443"/>
            <a:ext cx="12271294" cy="3703700"/>
          </a:xfrm>
          <a:custGeom>
            <a:avLst/>
            <a:gdLst/>
            <a:ahLst/>
            <a:cxnLst/>
            <a:rect l="l" t="t" r="r" b="b"/>
            <a:pathLst>
              <a:path w="12271294" h="3703700">
                <a:moveTo>
                  <a:pt x="0" y="0"/>
                </a:moveTo>
                <a:lnTo>
                  <a:pt x="12271294" y="0"/>
                </a:lnTo>
                <a:lnTo>
                  <a:pt x="12271294" y="3703700"/>
                </a:lnTo>
                <a:lnTo>
                  <a:pt x="0" y="37037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>
            <a:off x="11621636" y="7514005"/>
            <a:ext cx="1548550" cy="659757"/>
            <a:chOff x="0" y="0"/>
            <a:chExt cx="2064733" cy="87967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79676" cy="879676"/>
            </a:xfrm>
            <a:custGeom>
              <a:avLst/>
              <a:gdLst/>
              <a:ahLst/>
              <a:cxnLst/>
              <a:rect l="l" t="t" r="r" b="b"/>
              <a:pathLst>
                <a:path w="879676" h="879676">
                  <a:moveTo>
                    <a:pt x="0" y="0"/>
                  </a:moveTo>
                  <a:lnTo>
                    <a:pt x="879676" y="0"/>
                  </a:lnTo>
                  <a:lnTo>
                    <a:pt x="879676" y="879676"/>
                  </a:lnTo>
                  <a:lnTo>
                    <a:pt x="0" y="87967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9"/>
            <p:cNvSpPr/>
            <p:nvPr/>
          </p:nvSpPr>
          <p:spPr>
            <a:xfrm>
              <a:off x="1185057" y="0"/>
              <a:ext cx="879676" cy="879676"/>
            </a:xfrm>
            <a:custGeom>
              <a:avLst/>
              <a:gdLst/>
              <a:ahLst/>
              <a:cxnLst/>
              <a:rect l="l" t="t" r="r" b="b"/>
              <a:pathLst>
                <a:path w="879676" h="879676">
                  <a:moveTo>
                    <a:pt x="0" y="0"/>
                  </a:moveTo>
                  <a:lnTo>
                    <a:pt x="879676" y="0"/>
                  </a:lnTo>
                  <a:lnTo>
                    <a:pt x="879676" y="879676"/>
                  </a:lnTo>
                  <a:lnTo>
                    <a:pt x="0" y="87967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" name="Freeform 10"/>
          <p:cNvSpPr/>
          <p:nvPr/>
        </p:nvSpPr>
        <p:spPr>
          <a:xfrm>
            <a:off x="9572625" y="7519307"/>
            <a:ext cx="1738993" cy="1738993"/>
          </a:xfrm>
          <a:custGeom>
            <a:avLst/>
            <a:gdLst/>
            <a:ahLst/>
            <a:cxnLst/>
            <a:rect l="l" t="t" r="r" b="b"/>
            <a:pathLst>
              <a:path w="1738993" h="1738993">
                <a:moveTo>
                  <a:pt x="0" y="0"/>
                </a:moveTo>
                <a:lnTo>
                  <a:pt x="1738993" y="0"/>
                </a:lnTo>
                <a:lnTo>
                  <a:pt x="1738993" y="1738993"/>
                </a:lnTo>
                <a:lnTo>
                  <a:pt x="0" y="173899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AutoShape 11"/>
          <p:cNvSpPr/>
          <p:nvPr/>
        </p:nvSpPr>
        <p:spPr>
          <a:xfrm>
            <a:off x="9144000" y="4214147"/>
            <a:ext cx="0" cy="5044153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2" name="Freeform 12"/>
          <p:cNvSpPr/>
          <p:nvPr/>
        </p:nvSpPr>
        <p:spPr>
          <a:xfrm>
            <a:off x="14890179" y="7615589"/>
            <a:ext cx="2369121" cy="1642711"/>
          </a:xfrm>
          <a:custGeom>
            <a:avLst/>
            <a:gdLst/>
            <a:ahLst/>
            <a:cxnLst/>
            <a:rect l="l" t="t" r="r" b="b"/>
            <a:pathLst>
              <a:path w="2369121" h="1642711">
                <a:moveTo>
                  <a:pt x="0" y="0"/>
                </a:moveTo>
                <a:lnTo>
                  <a:pt x="2369121" y="0"/>
                </a:lnTo>
                <a:lnTo>
                  <a:pt x="2369121" y="1642711"/>
                </a:lnTo>
                <a:lnTo>
                  <a:pt x="0" y="164271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9654" t="-33788" r="-8602" b="-3676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3"/>
          <p:cNvSpPr txBox="1"/>
          <p:nvPr/>
        </p:nvSpPr>
        <p:spPr>
          <a:xfrm>
            <a:off x="1028700" y="4137947"/>
            <a:ext cx="7688059" cy="26760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329"/>
              </a:lnSpc>
            </a:pPr>
            <a:r>
              <a:rPr lang="en-US" sz="3779" dirty="0">
                <a:solidFill>
                  <a:srgbClr val="000000"/>
                </a:solidFill>
                <a:latin typeface="Source Sans Pro 1"/>
              </a:rPr>
              <a:t>LOG YOUR </a:t>
            </a:r>
            <a:r>
              <a:rPr lang="en-US" sz="3779" dirty="0">
                <a:solidFill>
                  <a:srgbClr val="000000"/>
                </a:solidFill>
                <a:latin typeface="Source Sans Pro 1 Bold"/>
              </a:rPr>
              <a:t>TELEWORK DAYS </a:t>
            </a:r>
            <a:r>
              <a:rPr lang="en-US" sz="3779" dirty="0">
                <a:solidFill>
                  <a:srgbClr val="000000"/>
                </a:solidFill>
                <a:latin typeface="Source Sans Pro 1"/>
              </a:rPr>
              <a:t>OR </a:t>
            </a:r>
            <a:r>
              <a:rPr lang="en-US" sz="3779" dirty="0">
                <a:solidFill>
                  <a:srgbClr val="000000"/>
                </a:solidFill>
                <a:latin typeface="Source Sans Pro 1 Bold"/>
              </a:rPr>
              <a:t>COMPRESSED DAYS OFF </a:t>
            </a:r>
            <a:r>
              <a:rPr lang="en-US" sz="3779" dirty="0">
                <a:solidFill>
                  <a:srgbClr val="000000"/>
                </a:solidFill>
                <a:latin typeface="Source Sans Pro 1"/>
              </a:rPr>
              <a:t>ON </a:t>
            </a:r>
            <a:r>
              <a:rPr lang="en-US" sz="3779" dirty="0">
                <a:solidFill>
                  <a:srgbClr val="000000"/>
                </a:solidFill>
                <a:latin typeface="Source Sans Pro 1 Bold"/>
              </a:rPr>
              <a:t>RIDETOGETHERPIERCE.COM</a:t>
            </a:r>
            <a:r>
              <a:rPr lang="en-US" sz="3779" dirty="0">
                <a:solidFill>
                  <a:srgbClr val="000000"/>
                </a:solidFill>
                <a:latin typeface="Source Sans Pro 1"/>
              </a:rPr>
              <a:t> AND ENTER TO WIN PRIZES:</a:t>
            </a:r>
          </a:p>
        </p:txBody>
      </p:sp>
      <p:sp>
        <p:nvSpPr>
          <p:cNvPr id="14" name="TextBox 14"/>
          <p:cNvSpPr txBox="1"/>
          <p:nvPr/>
        </p:nvSpPr>
        <p:spPr>
          <a:xfrm rot="424247">
            <a:off x="14213414" y="1310722"/>
            <a:ext cx="2251743" cy="1654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23"/>
              </a:lnSpc>
            </a:pPr>
            <a:r>
              <a:rPr lang="en-US" sz="6587" spc="-164" dirty="0">
                <a:solidFill>
                  <a:srgbClr val="B99C8D"/>
                </a:solidFill>
                <a:latin typeface="DINPro"/>
              </a:rPr>
              <a:t>FEB  1-28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678661" y="750780"/>
            <a:ext cx="9817036" cy="29848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227"/>
              </a:lnSpc>
            </a:pPr>
            <a:r>
              <a:rPr lang="en-US" sz="12615">
                <a:solidFill>
                  <a:srgbClr val="FFFFFF"/>
                </a:solidFill>
                <a:latin typeface="DINPro"/>
              </a:rPr>
              <a:t>YOUR WORK, YOUR WAY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621636" y="8469038"/>
            <a:ext cx="2958525" cy="7892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22"/>
              </a:lnSpc>
            </a:pPr>
            <a:r>
              <a:rPr lang="en-US" sz="2301">
                <a:solidFill>
                  <a:srgbClr val="000000"/>
                </a:solidFill>
                <a:latin typeface="Source Sans Pro 1 Bold"/>
              </a:rPr>
              <a:t>#YourWorkYourWay  @RideTogetherPierce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9572625" y="5804138"/>
            <a:ext cx="7686675" cy="13324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78"/>
              </a:lnSpc>
            </a:pPr>
            <a:r>
              <a:rPr lang="en-US" sz="2537">
                <a:solidFill>
                  <a:srgbClr val="000000"/>
                </a:solidFill>
                <a:latin typeface="Source Sans Pro 1"/>
              </a:rPr>
              <a:t>Earn </a:t>
            </a:r>
            <a:r>
              <a:rPr lang="en-US" sz="2537">
                <a:solidFill>
                  <a:srgbClr val="000000"/>
                </a:solidFill>
                <a:latin typeface="Source Sans Pro 1 Bold"/>
              </a:rPr>
              <a:t>additional prizes </a:t>
            </a:r>
            <a:r>
              <a:rPr lang="en-US" sz="2537">
                <a:solidFill>
                  <a:srgbClr val="000000"/>
                </a:solidFill>
                <a:latin typeface="Source Sans Pro 1"/>
              </a:rPr>
              <a:t>for </a:t>
            </a:r>
            <a:r>
              <a:rPr lang="en-US" sz="2537">
                <a:solidFill>
                  <a:srgbClr val="000000"/>
                </a:solidFill>
                <a:latin typeface="Source Sans Pro 1 Bold"/>
              </a:rPr>
              <a:t>sharing a photo</a:t>
            </a:r>
            <a:r>
              <a:rPr lang="en-US" sz="2537">
                <a:solidFill>
                  <a:srgbClr val="000000"/>
                </a:solidFill>
                <a:latin typeface="Source Sans Pro 1"/>
              </a:rPr>
              <a:t> of your “commute” or what you enjoy due to your work schedule on social media.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572625" y="4156997"/>
            <a:ext cx="7686675" cy="14682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957"/>
              </a:lnSpc>
            </a:pPr>
            <a:r>
              <a:rPr lang="en-US" sz="2806">
                <a:solidFill>
                  <a:srgbClr val="000000"/>
                </a:solidFill>
                <a:latin typeface="Source Sans Pro 1"/>
              </a:rPr>
              <a:t>To qualify for prizes,</a:t>
            </a:r>
            <a:r>
              <a:rPr lang="en-US" sz="2806">
                <a:solidFill>
                  <a:srgbClr val="000000"/>
                </a:solidFill>
                <a:latin typeface="Source Sans Pro 1 Bold"/>
              </a:rPr>
              <a:t> telework for five days</a:t>
            </a:r>
            <a:r>
              <a:rPr lang="en-US" sz="2806">
                <a:solidFill>
                  <a:srgbClr val="000000"/>
                </a:solidFill>
                <a:latin typeface="Source Sans Pro 1"/>
              </a:rPr>
              <a:t>, or </a:t>
            </a:r>
            <a:r>
              <a:rPr lang="en-US" sz="2806">
                <a:solidFill>
                  <a:srgbClr val="000000"/>
                </a:solidFill>
                <a:latin typeface="Source Sans Pro 1 Bold"/>
              </a:rPr>
              <a:t>work a compressed schedule that results in two days off</a:t>
            </a:r>
            <a:r>
              <a:rPr lang="en-US" sz="2806">
                <a:solidFill>
                  <a:srgbClr val="000000"/>
                </a:solidFill>
                <a:latin typeface="Source Sans Pro 1"/>
              </a:rPr>
              <a:t>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28700" y="7214060"/>
            <a:ext cx="6823932" cy="21200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844683" lvl="1" indent="-422341" algn="just">
              <a:lnSpc>
                <a:spcPts val="5477"/>
              </a:lnSpc>
              <a:buFont typeface="Arial"/>
              <a:buChar char="•"/>
            </a:pPr>
            <a:r>
              <a:rPr lang="en-US" sz="5400" dirty="0">
                <a:solidFill>
                  <a:srgbClr val="000000"/>
                </a:solidFill>
                <a:latin typeface="Source Sans Pro 2"/>
              </a:rPr>
              <a:t>$50 GIFT CARDS</a:t>
            </a:r>
          </a:p>
          <a:p>
            <a:pPr marL="844683" lvl="1" indent="-422341" algn="just">
              <a:lnSpc>
                <a:spcPts val="5477"/>
              </a:lnSpc>
              <a:buFont typeface="Arial"/>
              <a:buChar char="•"/>
            </a:pPr>
            <a:r>
              <a:rPr lang="en-US" sz="5400" dirty="0">
                <a:solidFill>
                  <a:srgbClr val="000000"/>
                </a:solidFill>
                <a:latin typeface="Source Sans Pro 2"/>
              </a:rPr>
              <a:t>$20 GIFT CARDS</a:t>
            </a:r>
          </a:p>
          <a:p>
            <a:pPr marL="844683" lvl="1" indent="-422341" algn="just">
              <a:lnSpc>
                <a:spcPts val="5477"/>
              </a:lnSpc>
              <a:buFont typeface="Arial"/>
              <a:buChar char="•"/>
            </a:pPr>
            <a:r>
              <a:rPr lang="en-US" sz="5400" dirty="0">
                <a:solidFill>
                  <a:srgbClr val="000000"/>
                </a:solidFill>
                <a:latin typeface="Source Sans Pro 2"/>
              </a:rPr>
              <a:t>$10 GIFT CARDS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88</Words>
  <Application>Microsoft Office PowerPoint</Application>
  <PresentationFormat>Custom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Calibri</vt:lpstr>
      <vt:lpstr>Source Sans Pro 1 Bold</vt:lpstr>
      <vt:lpstr>Source Sans Pro 2</vt:lpstr>
      <vt:lpstr>Source Sans Pro 1</vt:lpstr>
      <vt:lpstr>Arial</vt:lpstr>
      <vt:lpstr>DINPro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2024 TW&amp;CWW PPT Slide</dc:title>
  <dc:creator>Melodi Yanik</dc:creator>
  <cp:lastModifiedBy>Melodi Yanik</cp:lastModifiedBy>
  <cp:revision>2</cp:revision>
  <dcterms:created xsi:type="dcterms:W3CDTF">2006-08-16T00:00:00Z</dcterms:created>
  <dcterms:modified xsi:type="dcterms:W3CDTF">2025-01-01T00:02:52Z</dcterms:modified>
  <dc:identifier>DAF4Zd-3zA0</dc:identifier>
</cp:coreProperties>
</file>