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Klein" panose="020B0604020202020204" charset="0"/>
      <p:regular r:id="rId3"/>
    </p:embeddedFont>
    <p:embeddedFont>
      <p:font typeface="Klein Bold" panose="020B0604020202020204" charset="0"/>
      <p:regular r:id="rId4"/>
    </p:embeddedFont>
    <p:embeddedFont>
      <p:font typeface="Rushk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7" d="100"/>
          <a:sy n="47" d="100"/>
        </p:scale>
        <p:origin x="67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93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2">
            <a:extLst>
              <a:ext uri="{FF2B5EF4-FFF2-40B4-BE49-F238E27FC236}">
                <a16:creationId xmlns:a16="http://schemas.microsoft.com/office/drawing/2014/main" id="{3A2F0E8A-44A3-5DD6-E03E-55C8B2C56699}"/>
              </a:ext>
            </a:extLst>
          </p:cNvPr>
          <p:cNvGrpSpPr/>
          <p:nvPr/>
        </p:nvGrpSpPr>
        <p:grpSpPr>
          <a:xfrm>
            <a:off x="-85327" y="4872443"/>
            <a:ext cx="18553507" cy="5577864"/>
            <a:chOff x="0" y="0"/>
            <a:chExt cx="2748668" cy="826350"/>
          </a:xfrm>
        </p:grpSpPr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0FD0DDB5-E6D9-9F4F-DBE3-8CDE9973DF02}"/>
                </a:ext>
              </a:extLst>
            </p:cNvPr>
            <p:cNvSpPr/>
            <p:nvPr/>
          </p:nvSpPr>
          <p:spPr>
            <a:xfrm>
              <a:off x="0" y="0"/>
              <a:ext cx="2748668" cy="826350"/>
            </a:xfrm>
            <a:custGeom>
              <a:avLst/>
              <a:gdLst/>
              <a:ahLst/>
              <a:cxnLst/>
              <a:rect l="l" t="t" r="r" b="b"/>
              <a:pathLst>
                <a:path w="2748668" h="826350">
                  <a:moveTo>
                    <a:pt x="0" y="0"/>
                  </a:moveTo>
                  <a:lnTo>
                    <a:pt x="2748668" y="0"/>
                  </a:lnTo>
                  <a:lnTo>
                    <a:pt x="2748668" y="826350"/>
                  </a:lnTo>
                  <a:lnTo>
                    <a:pt x="0" y="8263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4">
              <a:extLst>
                <a:ext uri="{FF2B5EF4-FFF2-40B4-BE49-F238E27FC236}">
                  <a16:creationId xmlns:a16="http://schemas.microsoft.com/office/drawing/2014/main" id="{E238362B-7D65-EF1F-3024-DAAE98531A4F}"/>
                </a:ext>
              </a:extLst>
            </p:cNvPr>
            <p:cNvSpPr txBox="1"/>
            <p:nvPr/>
          </p:nvSpPr>
          <p:spPr>
            <a:xfrm>
              <a:off x="0" y="-66675"/>
              <a:ext cx="2748668" cy="893025"/>
            </a:xfrm>
            <a:prstGeom prst="rect">
              <a:avLst/>
            </a:prstGeom>
          </p:spPr>
          <p:txBody>
            <a:bodyPr lIns="61444" tIns="61444" rIns="61444" bIns="61444" rtlCol="0" anchor="ctr"/>
            <a:lstStyle/>
            <a:p>
              <a:pPr algn="ctr">
                <a:lnSpc>
                  <a:spcPts val="4910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27" name="Picture 26" descr="Logo&#10;&#10;AI-generated content may be incorrect.">
            <a:extLst>
              <a:ext uri="{FF2B5EF4-FFF2-40B4-BE49-F238E27FC236}">
                <a16:creationId xmlns:a16="http://schemas.microsoft.com/office/drawing/2014/main" id="{9A680615-DBB3-65D2-F35F-721C583AD6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6" t="19678" r="7476" b="20129"/>
          <a:stretch/>
        </p:blipFill>
        <p:spPr>
          <a:xfrm>
            <a:off x="12320180" y="5241458"/>
            <a:ext cx="2492989" cy="1766304"/>
          </a:xfrm>
          <a:prstGeom prst="rect">
            <a:avLst/>
          </a:prstGeom>
        </p:spPr>
      </p:pic>
      <p:grpSp>
        <p:nvGrpSpPr>
          <p:cNvPr id="13" name="Group 5">
            <a:extLst>
              <a:ext uri="{FF2B5EF4-FFF2-40B4-BE49-F238E27FC236}">
                <a16:creationId xmlns:a16="http://schemas.microsoft.com/office/drawing/2014/main" id="{A0C9F5B5-C284-8CDB-E93A-4BE38FBBDC3A}"/>
              </a:ext>
            </a:extLst>
          </p:cNvPr>
          <p:cNvGrpSpPr/>
          <p:nvPr/>
        </p:nvGrpSpPr>
        <p:grpSpPr>
          <a:xfrm>
            <a:off x="-2239990" y="7546960"/>
            <a:ext cx="13491192" cy="891912"/>
            <a:chOff x="0" y="0"/>
            <a:chExt cx="953297" cy="63023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A401627-4FE9-E0D6-DC52-05FDD5A2E471}"/>
                </a:ext>
              </a:extLst>
            </p:cNvPr>
            <p:cNvSpPr/>
            <p:nvPr/>
          </p:nvSpPr>
          <p:spPr>
            <a:xfrm>
              <a:off x="0" y="0"/>
              <a:ext cx="953297" cy="63023"/>
            </a:xfrm>
            <a:custGeom>
              <a:avLst/>
              <a:gdLst/>
              <a:ahLst/>
              <a:cxnLst/>
              <a:rect l="l" t="t" r="r" b="b"/>
              <a:pathLst>
                <a:path w="953297" h="63023">
                  <a:moveTo>
                    <a:pt x="31512" y="0"/>
                  </a:moveTo>
                  <a:lnTo>
                    <a:pt x="921786" y="0"/>
                  </a:lnTo>
                  <a:cubicBezTo>
                    <a:pt x="930143" y="0"/>
                    <a:pt x="938158" y="3320"/>
                    <a:pt x="944068" y="9230"/>
                  </a:cubicBezTo>
                  <a:cubicBezTo>
                    <a:pt x="949977" y="15139"/>
                    <a:pt x="953297" y="23154"/>
                    <a:pt x="953297" y="31512"/>
                  </a:cubicBezTo>
                  <a:lnTo>
                    <a:pt x="953297" y="31512"/>
                  </a:lnTo>
                  <a:cubicBezTo>
                    <a:pt x="953297" y="39869"/>
                    <a:pt x="949977" y="47884"/>
                    <a:pt x="944068" y="53794"/>
                  </a:cubicBezTo>
                  <a:cubicBezTo>
                    <a:pt x="938158" y="59703"/>
                    <a:pt x="930143" y="63023"/>
                    <a:pt x="921786" y="63023"/>
                  </a:cubicBezTo>
                  <a:lnTo>
                    <a:pt x="31512" y="63023"/>
                  </a:lnTo>
                  <a:cubicBezTo>
                    <a:pt x="23154" y="63023"/>
                    <a:pt x="15139" y="59703"/>
                    <a:pt x="9230" y="53794"/>
                  </a:cubicBezTo>
                  <a:cubicBezTo>
                    <a:pt x="3320" y="47884"/>
                    <a:pt x="0" y="39869"/>
                    <a:pt x="0" y="31512"/>
                  </a:cubicBezTo>
                  <a:lnTo>
                    <a:pt x="0" y="31512"/>
                  </a:lnTo>
                  <a:cubicBezTo>
                    <a:pt x="0" y="23154"/>
                    <a:pt x="3320" y="15139"/>
                    <a:pt x="9230" y="9230"/>
                  </a:cubicBezTo>
                  <a:cubicBezTo>
                    <a:pt x="15139" y="3320"/>
                    <a:pt x="23154" y="0"/>
                    <a:pt x="31512" y="0"/>
                  </a:cubicBezTo>
                  <a:close/>
                </a:path>
              </a:pathLst>
            </a:custGeom>
            <a:solidFill>
              <a:srgbClr val="1E937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Box 7">
              <a:extLst>
                <a:ext uri="{FF2B5EF4-FFF2-40B4-BE49-F238E27FC236}">
                  <a16:creationId xmlns:a16="http://schemas.microsoft.com/office/drawing/2014/main" id="{72844F1C-FF5A-144B-76DC-874136E9EE0C}"/>
                </a:ext>
              </a:extLst>
            </p:cNvPr>
            <p:cNvSpPr txBox="1"/>
            <p:nvPr/>
          </p:nvSpPr>
          <p:spPr>
            <a:xfrm>
              <a:off x="0" y="-38100"/>
              <a:ext cx="953297" cy="101123"/>
            </a:xfrm>
            <a:prstGeom prst="rect">
              <a:avLst/>
            </a:prstGeom>
          </p:spPr>
          <p:txBody>
            <a:bodyPr lIns="24438" tIns="24438" rIns="24438" bIns="24438" rtlCol="0" anchor="ctr"/>
            <a:lstStyle/>
            <a:p>
              <a:pPr algn="ctr">
                <a:lnSpc>
                  <a:spcPts val="2123"/>
                </a:lnSpc>
              </a:pPr>
              <a:endParaRPr/>
            </a:p>
          </p:txBody>
        </p:sp>
      </p:grpSp>
      <p:sp>
        <p:nvSpPr>
          <p:cNvPr id="29" name="Freeform 8">
            <a:extLst>
              <a:ext uri="{FF2B5EF4-FFF2-40B4-BE49-F238E27FC236}">
                <a16:creationId xmlns:a16="http://schemas.microsoft.com/office/drawing/2014/main" id="{EFA90F07-E2CD-8B5F-EED5-7C85036DA961}"/>
              </a:ext>
            </a:extLst>
          </p:cNvPr>
          <p:cNvSpPr/>
          <p:nvPr/>
        </p:nvSpPr>
        <p:spPr>
          <a:xfrm rot="937325">
            <a:off x="15050805" y="2731252"/>
            <a:ext cx="1786247" cy="1829702"/>
          </a:xfrm>
          <a:custGeom>
            <a:avLst/>
            <a:gdLst/>
            <a:ahLst/>
            <a:cxnLst/>
            <a:rect l="l" t="t" r="r" b="b"/>
            <a:pathLst>
              <a:path w="1786247" h="1829702">
                <a:moveTo>
                  <a:pt x="0" y="0"/>
                </a:moveTo>
                <a:lnTo>
                  <a:pt x="1786246" y="0"/>
                </a:lnTo>
                <a:lnTo>
                  <a:pt x="1786246" y="1829702"/>
                </a:lnTo>
                <a:lnTo>
                  <a:pt x="0" y="182970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0" name="Freeform 9">
            <a:extLst>
              <a:ext uri="{FF2B5EF4-FFF2-40B4-BE49-F238E27FC236}">
                <a16:creationId xmlns:a16="http://schemas.microsoft.com/office/drawing/2014/main" id="{67B34F54-0204-F8A5-AFCB-07FB2BCE7D55}"/>
              </a:ext>
            </a:extLst>
          </p:cNvPr>
          <p:cNvSpPr/>
          <p:nvPr/>
        </p:nvSpPr>
        <p:spPr>
          <a:xfrm>
            <a:off x="15348880" y="8447156"/>
            <a:ext cx="2350998" cy="1352996"/>
          </a:xfrm>
          <a:custGeom>
            <a:avLst/>
            <a:gdLst/>
            <a:ahLst/>
            <a:cxnLst/>
            <a:rect l="l" t="t" r="r" b="b"/>
            <a:pathLst>
              <a:path w="2350998" h="1352996">
                <a:moveTo>
                  <a:pt x="0" y="0"/>
                </a:moveTo>
                <a:lnTo>
                  <a:pt x="2350998" y="0"/>
                </a:lnTo>
                <a:lnTo>
                  <a:pt x="2350998" y="1352996"/>
                </a:lnTo>
                <a:lnTo>
                  <a:pt x="0" y="135299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1" name="Group 10">
            <a:extLst>
              <a:ext uri="{FF2B5EF4-FFF2-40B4-BE49-F238E27FC236}">
                <a16:creationId xmlns:a16="http://schemas.microsoft.com/office/drawing/2014/main" id="{42A8606F-CD02-93AC-ABCC-3EC39176F541}"/>
              </a:ext>
            </a:extLst>
          </p:cNvPr>
          <p:cNvGrpSpPr/>
          <p:nvPr/>
        </p:nvGrpSpPr>
        <p:grpSpPr>
          <a:xfrm>
            <a:off x="13441261" y="8576055"/>
            <a:ext cx="1687249" cy="991259"/>
            <a:chOff x="0" y="0"/>
            <a:chExt cx="2249665" cy="1321678"/>
          </a:xfrm>
        </p:grpSpPr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34C4A53A-2244-A427-F241-174DB50D9E29}"/>
                </a:ext>
              </a:extLst>
            </p:cNvPr>
            <p:cNvSpPr/>
            <p:nvPr/>
          </p:nvSpPr>
          <p:spPr>
            <a:xfrm>
              <a:off x="0" y="0"/>
              <a:ext cx="2249665" cy="1321678"/>
            </a:xfrm>
            <a:custGeom>
              <a:avLst/>
              <a:gdLst/>
              <a:ahLst/>
              <a:cxnLst/>
              <a:rect l="l" t="t" r="r" b="b"/>
              <a:pathLst>
                <a:path w="2249665" h="1321678">
                  <a:moveTo>
                    <a:pt x="0" y="0"/>
                  </a:moveTo>
                  <a:lnTo>
                    <a:pt x="2249665" y="0"/>
                  </a:lnTo>
                  <a:lnTo>
                    <a:pt x="2249665" y="1321678"/>
                  </a:lnTo>
                  <a:lnTo>
                    <a:pt x="0" y="13216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12">
              <a:extLst>
                <a:ext uri="{FF2B5EF4-FFF2-40B4-BE49-F238E27FC236}">
                  <a16:creationId xmlns:a16="http://schemas.microsoft.com/office/drawing/2014/main" id="{EB414137-4867-5642-0D80-38D53C150EB6}"/>
                </a:ext>
              </a:extLst>
            </p:cNvPr>
            <p:cNvSpPr txBox="1"/>
            <p:nvPr/>
          </p:nvSpPr>
          <p:spPr>
            <a:xfrm rot="-452523">
              <a:off x="541673" y="435015"/>
              <a:ext cx="1616078" cy="4332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56"/>
                </a:lnSpc>
              </a:pPr>
              <a:r>
                <a:rPr lang="en-US" sz="1102">
                  <a:solidFill>
                    <a:srgbClr val="000000"/>
                  </a:solidFill>
                  <a:latin typeface="Rushk"/>
                  <a:ea typeface="Rushk"/>
                  <a:cs typeface="Rushk"/>
                  <a:sym typeface="Rushk"/>
                </a:rPr>
                <a:t>      </a:t>
              </a:r>
            </a:p>
            <a:p>
              <a:pPr algn="ctr">
                <a:lnSpc>
                  <a:spcPts val="1256"/>
                </a:lnSpc>
              </a:pPr>
              <a:r>
                <a:rPr lang="en-US" sz="1102">
                  <a:solidFill>
                    <a:srgbClr val="000000"/>
                  </a:solidFill>
                  <a:latin typeface="Rushk"/>
                  <a:ea typeface="Rushk"/>
                  <a:cs typeface="Rushk"/>
                  <a:sym typeface="Rushk"/>
                </a:rPr>
                <a:t>       YOUR TRIPS</a:t>
              </a:r>
            </a:p>
          </p:txBody>
        </p:sp>
        <p:sp>
          <p:nvSpPr>
            <p:cNvPr id="34" name="Freeform 13">
              <a:extLst>
                <a:ext uri="{FF2B5EF4-FFF2-40B4-BE49-F238E27FC236}">
                  <a16:creationId xmlns:a16="http://schemas.microsoft.com/office/drawing/2014/main" id="{A860A14B-EAD2-87F1-1B76-7CCDB0E2C841}"/>
                </a:ext>
              </a:extLst>
            </p:cNvPr>
            <p:cNvSpPr/>
            <p:nvPr/>
          </p:nvSpPr>
          <p:spPr>
            <a:xfrm rot="-529718">
              <a:off x="1566390" y="336347"/>
              <a:ext cx="459679" cy="229840"/>
            </a:xfrm>
            <a:custGeom>
              <a:avLst/>
              <a:gdLst/>
              <a:ahLst/>
              <a:cxnLst/>
              <a:rect l="l" t="t" r="r" b="b"/>
              <a:pathLst>
                <a:path w="459679" h="229840">
                  <a:moveTo>
                    <a:pt x="0" y="0"/>
                  </a:moveTo>
                  <a:lnTo>
                    <a:pt x="459680" y="0"/>
                  </a:lnTo>
                  <a:lnTo>
                    <a:pt x="459680" y="229840"/>
                  </a:lnTo>
                  <a:lnTo>
                    <a:pt x="0" y="2298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Box 14">
              <a:extLst>
                <a:ext uri="{FF2B5EF4-FFF2-40B4-BE49-F238E27FC236}">
                  <a16:creationId xmlns:a16="http://schemas.microsoft.com/office/drawing/2014/main" id="{7DC56C4A-EC85-DF98-434E-75B39A473FEB}"/>
                </a:ext>
              </a:extLst>
            </p:cNvPr>
            <p:cNvSpPr txBox="1"/>
            <p:nvPr/>
          </p:nvSpPr>
          <p:spPr>
            <a:xfrm rot="-452494">
              <a:off x="767774" y="435098"/>
              <a:ext cx="714118" cy="2229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56"/>
                </a:lnSpc>
                <a:spcBef>
                  <a:spcPct val="0"/>
                </a:spcBef>
              </a:pPr>
              <a:r>
                <a:rPr lang="en-US" sz="1102">
                  <a:solidFill>
                    <a:srgbClr val="000000"/>
                  </a:solidFill>
                  <a:latin typeface="Rushk"/>
                  <a:ea typeface="Rushk"/>
                  <a:cs typeface="Rushk"/>
                  <a:sym typeface="Rushk"/>
                </a:rPr>
                <a:t>SWITCH</a:t>
              </a:r>
            </a:p>
          </p:txBody>
        </p:sp>
      </p:grpSp>
      <p:sp>
        <p:nvSpPr>
          <p:cNvPr id="36" name="Freeform 15">
            <a:extLst>
              <a:ext uri="{FF2B5EF4-FFF2-40B4-BE49-F238E27FC236}">
                <a16:creationId xmlns:a16="http://schemas.microsoft.com/office/drawing/2014/main" id="{F657DB54-4A27-9E1D-EA2D-01265FFEC12A}"/>
              </a:ext>
            </a:extLst>
          </p:cNvPr>
          <p:cNvSpPr/>
          <p:nvPr/>
        </p:nvSpPr>
        <p:spPr>
          <a:xfrm>
            <a:off x="10348251" y="7403074"/>
            <a:ext cx="2359369" cy="1179685"/>
          </a:xfrm>
          <a:custGeom>
            <a:avLst/>
            <a:gdLst/>
            <a:ahLst/>
            <a:cxnLst/>
            <a:rect l="l" t="t" r="r" b="b"/>
            <a:pathLst>
              <a:path w="2359369" h="1179685">
                <a:moveTo>
                  <a:pt x="0" y="0"/>
                </a:moveTo>
                <a:lnTo>
                  <a:pt x="2359370" y="0"/>
                </a:lnTo>
                <a:lnTo>
                  <a:pt x="2359370" y="1179684"/>
                </a:lnTo>
                <a:lnTo>
                  <a:pt x="0" y="1179684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7" name="Freeform 16">
            <a:extLst>
              <a:ext uri="{FF2B5EF4-FFF2-40B4-BE49-F238E27FC236}">
                <a16:creationId xmlns:a16="http://schemas.microsoft.com/office/drawing/2014/main" id="{0F6B8ACB-52CF-29DB-1CC0-7575893A6EB6}"/>
              </a:ext>
            </a:extLst>
          </p:cNvPr>
          <p:cNvSpPr/>
          <p:nvPr/>
        </p:nvSpPr>
        <p:spPr>
          <a:xfrm>
            <a:off x="14366601" y="7620547"/>
            <a:ext cx="2892699" cy="881921"/>
          </a:xfrm>
          <a:custGeom>
            <a:avLst/>
            <a:gdLst/>
            <a:ahLst/>
            <a:cxnLst/>
            <a:rect l="l" t="t" r="r" b="b"/>
            <a:pathLst>
              <a:path w="2892699" h="881921">
                <a:moveTo>
                  <a:pt x="0" y="0"/>
                </a:moveTo>
                <a:lnTo>
                  <a:pt x="2892699" y="0"/>
                </a:lnTo>
                <a:lnTo>
                  <a:pt x="2892699" y="881921"/>
                </a:lnTo>
                <a:lnTo>
                  <a:pt x="0" y="881921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8" name="Freeform 17">
            <a:extLst>
              <a:ext uri="{FF2B5EF4-FFF2-40B4-BE49-F238E27FC236}">
                <a16:creationId xmlns:a16="http://schemas.microsoft.com/office/drawing/2014/main" id="{A66471DB-5413-ED32-7D16-043D11234715}"/>
              </a:ext>
            </a:extLst>
          </p:cNvPr>
          <p:cNvSpPr/>
          <p:nvPr/>
        </p:nvSpPr>
        <p:spPr>
          <a:xfrm>
            <a:off x="14574038" y="7217596"/>
            <a:ext cx="2685262" cy="329364"/>
          </a:xfrm>
          <a:custGeom>
            <a:avLst/>
            <a:gdLst/>
            <a:ahLst/>
            <a:cxnLst/>
            <a:rect l="l" t="t" r="r" b="b"/>
            <a:pathLst>
              <a:path w="2685262" h="329364">
                <a:moveTo>
                  <a:pt x="0" y="0"/>
                </a:moveTo>
                <a:lnTo>
                  <a:pt x="2685262" y="0"/>
                </a:lnTo>
                <a:lnTo>
                  <a:pt x="2685262" y="329364"/>
                </a:lnTo>
                <a:lnTo>
                  <a:pt x="0" y="329364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9" name="TextBox 18">
            <a:extLst>
              <a:ext uri="{FF2B5EF4-FFF2-40B4-BE49-F238E27FC236}">
                <a16:creationId xmlns:a16="http://schemas.microsoft.com/office/drawing/2014/main" id="{CD811570-C559-067D-9835-0C48EE617B3F}"/>
              </a:ext>
            </a:extLst>
          </p:cNvPr>
          <p:cNvSpPr txBox="1"/>
          <p:nvPr/>
        </p:nvSpPr>
        <p:spPr>
          <a:xfrm rot="665635">
            <a:off x="14802091" y="3191728"/>
            <a:ext cx="2355960" cy="12240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65"/>
              </a:lnSpc>
            </a:pPr>
            <a:r>
              <a:rPr lang="en-US" sz="4255" b="1">
                <a:solidFill>
                  <a:srgbClr val="000000"/>
                </a:solidFill>
                <a:latin typeface="Klein Bold"/>
                <a:ea typeface="Klein Bold"/>
                <a:cs typeface="Klein Bold"/>
                <a:sym typeface="Klein Bold"/>
              </a:rPr>
              <a:t>Oct.</a:t>
            </a:r>
          </a:p>
          <a:p>
            <a:pPr algn="ctr">
              <a:lnSpc>
                <a:spcPts val="4765"/>
              </a:lnSpc>
            </a:pPr>
            <a:r>
              <a:rPr lang="en-US" sz="4255" b="1">
                <a:solidFill>
                  <a:srgbClr val="000000"/>
                </a:solidFill>
                <a:latin typeface="Klein Bold"/>
                <a:ea typeface="Klein Bold"/>
                <a:cs typeface="Klein Bold"/>
                <a:sym typeface="Klein Bold"/>
              </a:rPr>
              <a:t>1-31</a:t>
            </a:r>
          </a:p>
        </p:txBody>
      </p:sp>
      <p:sp>
        <p:nvSpPr>
          <p:cNvPr id="40" name="TextBox 19">
            <a:extLst>
              <a:ext uri="{FF2B5EF4-FFF2-40B4-BE49-F238E27FC236}">
                <a16:creationId xmlns:a16="http://schemas.microsoft.com/office/drawing/2014/main" id="{88600CA8-8528-9255-699F-E81D7AF4FC2F}"/>
              </a:ext>
            </a:extLst>
          </p:cNvPr>
          <p:cNvSpPr txBox="1"/>
          <p:nvPr/>
        </p:nvSpPr>
        <p:spPr>
          <a:xfrm>
            <a:off x="983087" y="3030660"/>
            <a:ext cx="13864672" cy="14666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07"/>
              </a:lnSpc>
            </a:pPr>
            <a:r>
              <a:rPr lang="en-US" sz="2791">
                <a:solidFill>
                  <a:srgbClr val="FFFFFF"/>
                </a:solidFill>
                <a:latin typeface="Klein"/>
                <a:ea typeface="Klein"/>
                <a:cs typeface="Klein"/>
                <a:sym typeface="Klein"/>
              </a:rPr>
              <a:t>Leave the car at home during October and reap the benefits of trying other modes of transportation! Complete and log at least</a:t>
            </a:r>
            <a:r>
              <a:rPr lang="en-US" sz="2791" b="1">
                <a:solidFill>
                  <a:srgbClr val="FFFFFF"/>
                </a:solidFill>
                <a:latin typeface="Klein Bold"/>
                <a:ea typeface="Klein Bold"/>
                <a:cs typeface="Klein Bold"/>
                <a:sym typeface="Klein Bold"/>
              </a:rPr>
              <a:t> ten trips</a:t>
            </a:r>
            <a:r>
              <a:rPr lang="en-US" sz="2791">
                <a:solidFill>
                  <a:srgbClr val="FFFFFF"/>
                </a:solidFill>
                <a:latin typeface="Klein"/>
                <a:ea typeface="Klein"/>
                <a:cs typeface="Klein"/>
                <a:sym typeface="Klein"/>
              </a:rPr>
              <a:t> using a qualifying travel option and be automatically entered to win amazing prizes. </a:t>
            </a:r>
          </a:p>
        </p:txBody>
      </p:sp>
      <p:sp>
        <p:nvSpPr>
          <p:cNvPr id="41" name="TextBox 20">
            <a:extLst>
              <a:ext uri="{FF2B5EF4-FFF2-40B4-BE49-F238E27FC236}">
                <a16:creationId xmlns:a16="http://schemas.microsoft.com/office/drawing/2014/main" id="{B7E1B7EC-7649-5A58-EB79-B7A2D9423D22}"/>
              </a:ext>
            </a:extLst>
          </p:cNvPr>
          <p:cNvSpPr txBox="1"/>
          <p:nvPr/>
        </p:nvSpPr>
        <p:spPr>
          <a:xfrm>
            <a:off x="2527578" y="5139651"/>
            <a:ext cx="8653203" cy="1120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100"/>
              </a:lnSpc>
            </a:pPr>
            <a:r>
              <a:rPr lang="en-US" sz="6500" b="1">
                <a:solidFill>
                  <a:srgbClr val="000000"/>
                </a:solidFill>
                <a:latin typeface="Klein Bold"/>
                <a:ea typeface="Klein Bold"/>
                <a:cs typeface="Klein Bold"/>
                <a:sym typeface="Klein Bold"/>
              </a:rPr>
              <a:t>$1,500 GRAND PRIZE</a:t>
            </a:r>
          </a:p>
        </p:txBody>
      </p:sp>
      <p:sp>
        <p:nvSpPr>
          <p:cNvPr id="42" name="TextBox 21">
            <a:extLst>
              <a:ext uri="{FF2B5EF4-FFF2-40B4-BE49-F238E27FC236}">
                <a16:creationId xmlns:a16="http://schemas.microsoft.com/office/drawing/2014/main" id="{79E5E635-9EF7-02D9-6E60-F383A964F83B}"/>
              </a:ext>
            </a:extLst>
          </p:cNvPr>
          <p:cNvSpPr txBox="1"/>
          <p:nvPr/>
        </p:nvSpPr>
        <p:spPr>
          <a:xfrm>
            <a:off x="2526439" y="6213249"/>
            <a:ext cx="8844358" cy="10827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85"/>
              </a:lnSpc>
            </a:pPr>
            <a:r>
              <a:rPr lang="en-US" sz="3061" dirty="0">
                <a:solidFill>
                  <a:srgbClr val="000000"/>
                </a:solidFill>
                <a:latin typeface="Klein"/>
                <a:ea typeface="Klein"/>
                <a:cs typeface="Klein"/>
                <a:sym typeface="Klein"/>
              </a:rPr>
              <a:t>$500, $250, $75, $50 prizes,</a:t>
            </a:r>
            <a:br>
              <a:rPr lang="en-US" sz="3061" dirty="0">
                <a:solidFill>
                  <a:srgbClr val="000000"/>
                </a:solidFill>
                <a:latin typeface="Klein"/>
                <a:ea typeface="Klein"/>
                <a:cs typeface="Klein"/>
                <a:sym typeface="Klein"/>
              </a:rPr>
            </a:br>
            <a:r>
              <a:rPr lang="en-US" sz="3061" dirty="0">
                <a:solidFill>
                  <a:srgbClr val="000000"/>
                </a:solidFill>
                <a:latin typeface="Klein"/>
                <a:ea typeface="Klein"/>
                <a:cs typeface="Klein"/>
                <a:sym typeface="Klein"/>
              </a:rPr>
              <a:t>$25 social media prizes, and more!</a:t>
            </a:r>
          </a:p>
        </p:txBody>
      </p:sp>
      <p:sp>
        <p:nvSpPr>
          <p:cNvPr id="43" name="TextBox 22">
            <a:extLst>
              <a:ext uri="{FF2B5EF4-FFF2-40B4-BE49-F238E27FC236}">
                <a16:creationId xmlns:a16="http://schemas.microsoft.com/office/drawing/2014/main" id="{1384095A-8BE8-FA09-0776-73CE6D7B5701}"/>
              </a:ext>
            </a:extLst>
          </p:cNvPr>
          <p:cNvSpPr txBox="1"/>
          <p:nvPr/>
        </p:nvSpPr>
        <p:spPr>
          <a:xfrm>
            <a:off x="983087" y="7635780"/>
            <a:ext cx="10387710" cy="6380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66"/>
              </a:lnSpc>
            </a:pPr>
            <a:r>
              <a:rPr lang="en-US" sz="3690">
                <a:solidFill>
                  <a:srgbClr val="FFFFFF"/>
                </a:solidFill>
                <a:latin typeface="Klein"/>
                <a:ea typeface="Klein"/>
                <a:cs typeface="Klein"/>
                <a:sym typeface="Klein"/>
              </a:rPr>
              <a:t>Learn more at </a:t>
            </a:r>
            <a:r>
              <a:rPr lang="en-US" sz="3690" b="1">
                <a:solidFill>
                  <a:srgbClr val="FFFFFF"/>
                </a:solidFill>
                <a:latin typeface="Klein Bold"/>
                <a:ea typeface="Klein Bold"/>
                <a:cs typeface="Klein Bold"/>
                <a:sym typeface="Klein Bold"/>
              </a:rPr>
              <a:t>SwitchYourTripsWA.com</a:t>
            </a:r>
          </a:p>
        </p:txBody>
      </p:sp>
      <p:sp>
        <p:nvSpPr>
          <p:cNvPr id="44" name="TextBox 23">
            <a:extLst>
              <a:ext uri="{FF2B5EF4-FFF2-40B4-BE49-F238E27FC236}">
                <a16:creationId xmlns:a16="http://schemas.microsoft.com/office/drawing/2014/main" id="{D2F4664B-8EBF-636D-D513-7749112BD0E2}"/>
              </a:ext>
            </a:extLst>
          </p:cNvPr>
          <p:cNvSpPr txBox="1"/>
          <p:nvPr/>
        </p:nvSpPr>
        <p:spPr>
          <a:xfrm>
            <a:off x="983087" y="8878033"/>
            <a:ext cx="11742185" cy="8629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10"/>
              </a:lnSpc>
            </a:pPr>
            <a:r>
              <a:rPr lang="en-US" sz="1650">
                <a:solidFill>
                  <a:srgbClr val="000000"/>
                </a:solidFill>
                <a:latin typeface="Klein"/>
                <a:ea typeface="Klein"/>
                <a:cs typeface="Klein"/>
                <a:sym typeface="Klein"/>
              </a:rPr>
              <a:t>Eligible modes include: Carpool, vanpool, bus, train, light rail, foot ferry, bicycle, walking, rolling, skateboarding.</a:t>
            </a:r>
          </a:p>
          <a:p>
            <a:pPr algn="l">
              <a:lnSpc>
                <a:spcPts val="2310"/>
              </a:lnSpc>
            </a:pPr>
            <a:r>
              <a:rPr lang="en-US" sz="1650">
                <a:solidFill>
                  <a:srgbClr val="000000"/>
                </a:solidFill>
                <a:latin typeface="Klein"/>
                <a:ea typeface="Klein"/>
                <a:cs typeface="Klein"/>
                <a:sym typeface="Klein"/>
              </a:rPr>
              <a:t>Qualifying trips include: Commutes, errands, and any trip where you would have usually driven alone but are instead choosing a sustainable trip mode. You must be traveling to and from a destination. </a:t>
            </a:r>
          </a:p>
        </p:txBody>
      </p:sp>
      <p:sp>
        <p:nvSpPr>
          <p:cNvPr id="45" name="TextBox 24">
            <a:extLst>
              <a:ext uri="{FF2B5EF4-FFF2-40B4-BE49-F238E27FC236}">
                <a16:creationId xmlns:a16="http://schemas.microsoft.com/office/drawing/2014/main" id="{A2E33775-7237-9BD5-1628-7995A9E2C151}"/>
              </a:ext>
            </a:extLst>
          </p:cNvPr>
          <p:cNvSpPr txBox="1"/>
          <p:nvPr/>
        </p:nvSpPr>
        <p:spPr>
          <a:xfrm>
            <a:off x="983087" y="1095375"/>
            <a:ext cx="16276213" cy="15123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893"/>
              </a:lnSpc>
            </a:pPr>
            <a:r>
              <a:rPr lang="en-US" sz="10432">
                <a:solidFill>
                  <a:srgbClr val="FFFFFF"/>
                </a:solidFill>
                <a:latin typeface="Rushk"/>
                <a:ea typeface="Rushk"/>
                <a:cs typeface="Rushk"/>
                <a:sym typeface="Rushk"/>
              </a:rPr>
              <a:t>SWITCH YOUR TRIPS WA</a:t>
            </a:r>
          </a:p>
        </p:txBody>
      </p:sp>
      <p:pic>
        <p:nvPicPr>
          <p:cNvPr id="46" name="Picture 25">
            <a:extLst>
              <a:ext uri="{FF2B5EF4-FFF2-40B4-BE49-F238E27FC236}">
                <a16:creationId xmlns:a16="http://schemas.microsoft.com/office/drawing/2014/main" id="{07073B1A-7673-99F0-FC32-0614B8107CF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313066" y="4933638"/>
            <a:ext cx="2123165" cy="21231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Klein Bold</vt:lpstr>
      <vt:lpstr>Klein</vt:lpstr>
      <vt:lpstr>Rushk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Switch Your Trips PowerPoint - Space for Logo</dc:title>
  <cp:lastModifiedBy>Melodi Yanik</cp:lastModifiedBy>
  <cp:revision>4</cp:revision>
  <dcterms:created xsi:type="dcterms:W3CDTF">2006-08-16T00:00:00Z</dcterms:created>
  <dcterms:modified xsi:type="dcterms:W3CDTF">2025-09-09T23:32:22Z</dcterms:modified>
  <dc:identifier>DAGuwOuZV60</dc:identifier>
</cp:coreProperties>
</file>