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Klein" panose="020B0604020202020204" charset="0"/>
      <p:regular r:id="rId3"/>
    </p:embeddedFont>
    <p:embeddedFont>
      <p:font typeface="Klein Bold" panose="020B0604020202020204" charset="0"/>
      <p:regular r:id="rId4"/>
    </p:embeddedFont>
    <p:embeddedFont>
      <p:font typeface="Rushk" panose="020B0604020202020204" charset="0"/>
      <p:regular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0" d="100"/>
          <a:sy n="50" d="100"/>
        </p:scale>
        <p:origin x="1308" y="6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3.fntdata"/><Relationship Id="rId4" Type="http://schemas.openxmlformats.org/officeDocument/2006/relationships/font" Target="fonts/font2.fntdata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2754" y="4821829"/>
            <a:ext cx="18553507" cy="5577864"/>
            <a:chOff x="0" y="0"/>
            <a:chExt cx="2748668" cy="8263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748668" cy="826350"/>
            </a:xfrm>
            <a:custGeom>
              <a:avLst/>
              <a:gdLst/>
              <a:ahLst/>
              <a:cxnLst/>
              <a:rect l="l" t="t" r="r" b="b"/>
              <a:pathLst>
                <a:path w="2748668" h="826350">
                  <a:moveTo>
                    <a:pt x="0" y="0"/>
                  </a:moveTo>
                  <a:lnTo>
                    <a:pt x="2748668" y="0"/>
                  </a:lnTo>
                  <a:lnTo>
                    <a:pt x="2748668" y="826350"/>
                  </a:lnTo>
                  <a:lnTo>
                    <a:pt x="0" y="82635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2748668" cy="893025"/>
            </a:xfrm>
            <a:prstGeom prst="rect">
              <a:avLst/>
            </a:prstGeom>
          </p:spPr>
          <p:txBody>
            <a:bodyPr lIns="61444" tIns="61444" rIns="61444" bIns="61444" rtlCol="0" anchor="ctr"/>
            <a:lstStyle/>
            <a:p>
              <a:pPr algn="ctr">
                <a:lnSpc>
                  <a:spcPts val="491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2239990" y="7546960"/>
            <a:ext cx="14333951" cy="891912"/>
            <a:chOff x="0" y="0"/>
            <a:chExt cx="1012847" cy="6302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12847" cy="63023"/>
            </a:xfrm>
            <a:custGeom>
              <a:avLst/>
              <a:gdLst/>
              <a:ahLst/>
              <a:cxnLst/>
              <a:rect l="l" t="t" r="r" b="b"/>
              <a:pathLst>
                <a:path w="1012847" h="63023">
                  <a:moveTo>
                    <a:pt x="31512" y="0"/>
                  </a:moveTo>
                  <a:lnTo>
                    <a:pt x="981336" y="0"/>
                  </a:lnTo>
                  <a:cubicBezTo>
                    <a:pt x="989693" y="0"/>
                    <a:pt x="997708" y="3320"/>
                    <a:pt x="1003618" y="9230"/>
                  </a:cubicBezTo>
                  <a:cubicBezTo>
                    <a:pt x="1009527" y="15139"/>
                    <a:pt x="1012847" y="23154"/>
                    <a:pt x="1012847" y="31512"/>
                  </a:cubicBezTo>
                  <a:lnTo>
                    <a:pt x="1012847" y="31512"/>
                  </a:lnTo>
                  <a:cubicBezTo>
                    <a:pt x="1012847" y="39869"/>
                    <a:pt x="1009527" y="47884"/>
                    <a:pt x="1003618" y="53794"/>
                  </a:cubicBezTo>
                  <a:cubicBezTo>
                    <a:pt x="997708" y="59703"/>
                    <a:pt x="989693" y="63023"/>
                    <a:pt x="981336" y="63023"/>
                  </a:cubicBezTo>
                  <a:lnTo>
                    <a:pt x="31512" y="63023"/>
                  </a:lnTo>
                  <a:cubicBezTo>
                    <a:pt x="23154" y="63023"/>
                    <a:pt x="15139" y="59703"/>
                    <a:pt x="9230" y="53794"/>
                  </a:cubicBezTo>
                  <a:cubicBezTo>
                    <a:pt x="3320" y="47884"/>
                    <a:pt x="0" y="39869"/>
                    <a:pt x="0" y="31512"/>
                  </a:cubicBezTo>
                  <a:lnTo>
                    <a:pt x="0" y="31512"/>
                  </a:lnTo>
                  <a:cubicBezTo>
                    <a:pt x="0" y="23154"/>
                    <a:pt x="3320" y="15139"/>
                    <a:pt x="9230" y="9230"/>
                  </a:cubicBezTo>
                  <a:cubicBezTo>
                    <a:pt x="15139" y="3320"/>
                    <a:pt x="23154" y="0"/>
                    <a:pt x="31512" y="0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012847" cy="101123"/>
            </a:xfrm>
            <a:prstGeom prst="rect">
              <a:avLst/>
            </a:prstGeom>
          </p:spPr>
          <p:txBody>
            <a:bodyPr lIns="24438" tIns="24438" rIns="24438" bIns="24438" rtlCol="0" anchor="ctr"/>
            <a:lstStyle/>
            <a:p>
              <a:pPr algn="ctr">
                <a:lnSpc>
                  <a:spcPts val="2123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937325">
            <a:off x="15050805" y="2731252"/>
            <a:ext cx="1786247" cy="1829702"/>
          </a:xfrm>
          <a:custGeom>
            <a:avLst/>
            <a:gdLst/>
            <a:ahLst/>
            <a:cxnLst/>
            <a:rect l="l" t="t" r="r" b="b"/>
            <a:pathLst>
              <a:path w="1786247" h="1829702">
                <a:moveTo>
                  <a:pt x="0" y="0"/>
                </a:moveTo>
                <a:lnTo>
                  <a:pt x="1786246" y="0"/>
                </a:lnTo>
                <a:lnTo>
                  <a:pt x="1786246" y="1829702"/>
                </a:lnTo>
                <a:lnTo>
                  <a:pt x="0" y="18297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5554297" y="8447156"/>
            <a:ext cx="2350998" cy="1352996"/>
          </a:xfrm>
          <a:custGeom>
            <a:avLst/>
            <a:gdLst/>
            <a:ahLst/>
            <a:cxnLst/>
            <a:rect l="l" t="t" r="r" b="b"/>
            <a:pathLst>
              <a:path w="2350998" h="1352996">
                <a:moveTo>
                  <a:pt x="0" y="0"/>
                </a:moveTo>
                <a:lnTo>
                  <a:pt x="2350998" y="0"/>
                </a:lnTo>
                <a:lnTo>
                  <a:pt x="2350998" y="1352996"/>
                </a:lnTo>
                <a:lnTo>
                  <a:pt x="0" y="13529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0" name="Group 10"/>
          <p:cNvGrpSpPr/>
          <p:nvPr/>
        </p:nvGrpSpPr>
        <p:grpSpPr>
          <a:xfrm>
            <a:off x="13441261" y="8576055"/>
            <a:ext cx="1687249" cy="991259"/>
            <a:chOff x="0" y="0"/>
            <a:chExt cx="2249665" cy="132167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249665" cy="1321678"/>
            </a:xfrm>
            <a:custGeom>
              <a:avLst/>
              <a:gdLst/>
              <a:ahLst/>
              <a:cxnLst/>
              <a:rect l="l" t="t" r="r" b="b"/>
              <a:pathLst>
                <a:path w="2249665" h="1321678">
                  <a:moveTo>
                    <a:pt x="0" y="0"/>
                  </a:moveTo>
                  <a:lnTo>
                    <a:pt x="2249665" y="0"/>
                  </a:lnTo>
                  <a:lnTo>
                    <a:pt x="2249665" y="1321678"/>
                  </a:lnTo>
                  <a:lnTo>
                    <a:pt x="0" y="13216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 rot="21147477">
              <a:off x="541673" y="429368"/>
              <a:ext cx="1616078" cy="44456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56"/>
                </a:lnSpc>
              </a:pPr>
              <a:r>
                <a:rPr lang="en-US" sz="1102" dirty="0">
                  <a:solidFill>
                    <a:srgbClr val="000000"/>
                  </a:solidFill>
                  <a:latin typeface="Rushk"/>
                  <a:ea typeface="Rushk"/>
                  <a:cs typeface="Rushk"/>
                  <a:sym typeface="Rushk"/>
                </a:rPr>
                <a:t>      </a:t>
              </a:r>
            </a:p>
            <a:p>
              <a:pPr algn="ctr">
                <a:lnSpc>
                  <a:spcPts val="1256"/>
                </a:lnSpc>
              </a:pPr>
              <a:r>
                <a:rPr lang="en-US" sz="1102" dirty="0">
                  <a:solidFill>
                    <a:srgbClr val="000000"/>
                  </a:solidFill>
                  <a:latin typeface="Rushk"/>
                  <a:ea typeface="Rushk"/>
                  <a:cs typeface="Rushk"/>
                  <a:sym typeface="Rushk"/>
                </a:rPr>
                <a:t>       YOUR TRIPS</a:t>
              </a:r>
            </a:p>
          </p:txBody>
        </p:sp>
        <p:sp>
          <p:nvSpPr>
            <p:cNvPr id="13" name="Freeform 13"/>
            <p:cNvSpPr/>
            <p:nvPr/>
          </p:nvSpPr>
          <p:spPr>
            <a:xfrm rot="-529718">
              <a:off x="1566390" y="336347"/>
              <a:ext cx="459679" cy="229840"/>
            </a:xfrm>
            <a:custGeom>
              <a:avLst/>
              <a:gdLst/>
              <a:ahLst/>
              <a:cxnLst/>
              <a:rect l="l" t="t" r="r" b="b"/>
              <a:pathLst>
                <a:path w="459679" h="229840">
                  <a:moveTo>
                    <a:pt x="0" y="0"/>
                  </a:moveTo>
                  <a:lnTo>
                    <a:pt x="459680" y="0"/>
                  </a:lnTo>
                  <a:lnTo>
                    <a:pt x="459680" y="229840"/>
                  </a:lnTo>
                  <a:lnTo>
                    <a:pt x="0" y="2298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 rot="21147506">
              <a:off x="767472" y="430858"/>
              <a:ext cx="784005" cy="22228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256"/>
                </a:lnSpc>
                <a:spcBef>
                  <a:spcPct val="0"/>
                </a:spcBef>
              </a:pPr>
              <a:r>
                <a:rPr lang="en-US" sz="1102" dirty="0">
                  <a:solidFill>
                    <a:srgbClr val="000000"/>
                  </a:solidFill>
                  <a:latin typeface="Rushk"/>
                  <a:ea typeface="Rushk"/>
                  <a:cs typeface="Rushk"/>
                  <a:sym typeface="Rushk"/>
                </a:rPr>
                <a:t>SWITCH</a:t>
              </a:r>
            </a:p>
          </p:txBody>
        </p:sp>
      </p:grpSp>
      <p:sp>
        <p:nvSpPr>
          <p:cNvPr id="15" name="Freeform 15"/>
          <p:cNvSpPr/>
          <p:nvPr/>
        </p:nvSpPr>
        <p:spPr>
          <a:xfrm>
            <a:off x="11081892" y="7403074"/>
            <a:ext cx="2359369" cy="1179685"/>
          </a:xfrm>
          <a:custGeom>
            <a:avLst/>
            <a:gdLst/>
            <a:ahLst/>
            <a:cxnLst/>
            <a:rect l="l" t="t" r="r" b="b"/>
            <a:pathLst>
              <a:path w="2359369" h="1179685">
                <a:moveTo>
                  <a:pt x="0" y="0"/>
                </a:moveTo>
                <a:lnTo>
                  <a:pt x="2359369" y="0"/>
                </a:lnTo>
                <a:lnTo>
                  <a:pt x="2359369" y="1179684"/>
                </a:lnTo>
                <a:lnTo>
                  <a:pt x="0" y="11796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>
            <a:off x="15041289" y="7403074"/>
            <a:ext cx="2892699" cy="881921"/>
          </a:xfrm>
          <a:custGeom>
            <a:avLst/>
            <a:gdLst/>
            <a:ahLst/>
            <a:cxnLst/>
            <a:rect l="l" t="t" r="r" b="b"/>
            <a:pathLst>
              <a:path w="2892699" h="881921">
                <a:moveTo>
                  <a:pt x="0" y="0"/>
                </a:moveTo>
                <a:lnTo>
                  <a:pt x="2892699" y="0"/>
                </a:lnTo>
                <a:lnTo>
                  <a:pt x="2892699" y="881920"/>
                </a:lnTo>
                <a:lnTo>
                  <a:pt x="0" y="8819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7" name="TextBox 17"/>
          <p:cNvSpPr txBox="1"/>
          <p:nvPr/>
        </p:nvSpPr>
        <p:spPr>
          <a:xfrm rot="665635">
            <a:off x="14802091" y="3191728"/>
            <a:ext cx="2355960" cy="12240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65"/>
              </a:lnSpc>
            </a:pPr>
            <a:r>
              <a:rPr lang="en-US" sz="4255" b="1">
                <a:solidFill>
                  <a:srgbClr val="000000"/>
                </a:solidFill>
                <a:latin typeface="Klein Bold"/>
                <a:ea typeface="Klein Bold"/>
                <a:cs typeface="Klein Bold"/>
                <a:sym typeface="Klein Bold"/>
              </a:rPr>
              <a:t>Oct.</a:t>
            </a:r>
          </a:p>
          <a:p>
            <a:pPr algn="ctr">
              <a:lnSpc>
                <a:spcPts val="4765"/>
              </a:lnSpc>
            </a:pPr>
            <a:r>
              <a:rPr lang="en-US" sz="4255" b="1">
                <a:solidFill>
                  <a:srgbClr val="000000"/>
                </a:solidFill>
                <a:latin typeface="Klein Bold"/>
                <a:ea typeface="Klein Bold"/>
                <a:cs typeface="Klein Bold"/>
                <a:sym typeface="Klein Bold"/>
              </a:rPr>
              <a:t>1-31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83087" y="3030660"/>
            <a:ext cx="13864672" cy="14666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07"/>
              </a:lnSpc>
            </a:pPr>
            <a:r>
              <a:rPr lang="en-US" sz="2791">
                <a:solidFill>
                  <a:srgbClr val="FFFFFF"/>
                </a:solidFill>
                <a:latin typeface="Klein"/>
                <a:ea typeface="Klein"/>
                <a:cs typeface="Klein"/>
                <a:sym typeface="Klein"/>
              </a:rPr>
              <a:t>Leave the car at home during October and reap the benefits of trying other modes of transportation! Complete and log at least</a:t>
            </a:r>
            <a:r>
              <a:rPr lang="en-US" sz="2791" b="1">
                <a:solidFill>
                  <a:srgbClr val="FFFFFF"/>
                </a:solidFill>
                <a:latin typeface="Klein Bold"/>
                <a:ea typeface="Klein Bold"/>
                <a:cs typeface="Klein Bold"/>
                <a:sym typeface="Klein Bold"/>
              </a:rPr>
              <a:t> ten trips</a:t>
            </a:r>
            <a:r>
              <a:rPr lang="en-US" sz="2791">
                <a:solidFill>
                  <a:srgbClr val="FFFFFF"/>
                </a:solidFill>
                <a:latin typeface="Klein"/>
                <a:ea typeface="Klein"/>
                <a:cs typeface="Klein"/>
                <a:sym typeface="Klein"/>
              </a:rPr>
              <a:t> using a qualifying travel option and be automatically entered to win amazing prizes.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2527578" y="5139651"/>
            <a:ext cx="8653203" cy="1120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0000"/>
                </a:solidFill>
                <a:latin typeface="Klein Bold"/>
                <a:ea typeface="Klein Bold"/>
                <a:cs typeface="Klein Bold"/>
                <a:sym typeface="Klein Bold"/>
              </a:rPr>
              <a:t>$1,500 GRAND PRIZE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70252" y="6442401"/>
            <a:ext cx="12167854" cy="5413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85"/>
              </a:lnSpc>
            </a:pPr>
            <a:r>
              <a:rPr lang="en-US" sz="3061">
                <a:solidFill>
                  <a:srgbClr val="000000"/>
                </a:solidFill>
                <a:latin typeface="Klein"/>
                <a:ea typeface="Klein"/>
                <a:cs typeface="Klein"/>
                <a:sym typeface="Klein"/>
              </a:rPr>
              <a:t>E-bike, $500, $250, $100, $75, and $50 prizes!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73156" y="7635780"/>
            <a:ext cx="10387710" cy="607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66"/>
              </a:lnSpc>
            </a:pPr>
            <a:r>
              <a:rPr lang="en-US" sz="2800" dirty="0">
                <a:solidFill>
                  <a:srgbClr val="FFFFFF"/>
                </a:solidFill>
                <a:latin typeface="Klein"/>
                <a:ea typeface="Klein"/>
                <a:cs typeface="Klein"/>
                <a:sym typeface="Klein"/>
              </a:rPr>
              <a:t>Learn more at </a:t>
            </a:r>
            <a:r>
              <a:rPr lang="en-US" sz="2800" b="1" dirty="0">
                <a:solidFill>
                  <a:srgbClr val="FFFFFF"/>
                </a:solidFill>
                <a:latin typeface="Klein Bold"/>
                <a:ea typeface="Klein Bold"/>
                <a:cs typeface="Klein Bold"/>
                <a:sym typeface="Klein Bold"/>
              </a:rPr>
              <a:t>RideTogetherPierce.com/</a:t>
            </a:r>
            <a:r>
              <a:rPr lang="en-US" sz="2800" b="1" dirty="0" err="1">
                <a:solidFill>
                  <a:srgbClr val="FFFFFF"/>
                </a:solidFill>
                <a:latin typeface="Klein Bold"/>
                <a:ea typeface="Klein Bold"/>
                <a:cs typeface="Klein Bold"/>
                <a:sym typeface="Klein Bold"/>
              </a:rPr>
              <a:t>SwitchYourTrips</a:t>
            </a:r>
            <a:endParaRPr lang="en-US" sz="2800" b="1" dirty="0">
              <a:solidFill>
                <a:srgbClr val="FFFFFF"/>
              </a:solidFill>
              <a:latin typeface="Klein Bold"/>
              <a:ea typeface="Klein Bold"/>
              <a:cs typeface="Klein Bold"/>
              <a:sym typeface="Klein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983087" y="8878033"/>
            <a:ext cx="11742185" cy="862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10"/>
              </a:lnSpc>
            </a:pPr>
            <a:r>
              <a:rPr lang="en-US" sz="1650">
                <a:solidFill>
                  <a:srgbClr val="000000"/>
                </a:solidFill>
                <a:latin typeface="Klein"/>
                <a:ea typeface="Klein"/>
                <a:cs typeface="Klein"/>
                <a:sym typeface="Klein"/>
              </a:rPr>
              <a:t>Eligible modes include: Carpool, vanpool, bus, train, light rail, foot ferry, bicycle, walking, rolling, skateboarding.</a:t>
            </a:r>
          </a:p>
          <a:p>
            <a:pPr algn="l">
              <a:lnSpc>
                <a:spcPts val="2310"/>
              </a:lnSpc>
            </a:pPr>
            <a:r>
              <a:rPr lang="en-US" sz="1650">
                <a:solidFill>
                  <a:srgbClr val="000000"/>
                </a:solidFill>
                <a:latin typeface="Klein"/>
                <a:ea typeface="Klein"/>
                <a:cs typeface="Klein"/>
                <a:sym typeface="Klein"/>
              </a:rPr>
              <a:t>Qualifying trips include: Commutes, errands, and any trip where you would have usually driven alone but are instead choosing a sustainable trip mode. You must be traveling to and from a destination.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83087" y="1095375"/>
            <a:ext cx="16276213" cy="1512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893"/>
              </a:lnSpc>
            </a:pPr>
            <a:r>
              <a:rPr lang="en-US" sz="10432">
                <a:solidFill>
                  <a:srgbClr val="FFFFFF"/>
                </a:solidFill>
                <a:latin typeface="Rushk"/>
                <a:ea typeface="Rushk"/>
                <a:cs typeface="Rushk"/>
                <a:sym typeface="Rushk"/>
              </a:rPr>
              <a:t>SWITCH YOUR TRIPS WA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203C9948-4CA5-8BC6-3A62-97CDE8E0DC5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7422" y="5217725"/>
            <a:ext cx="1981016" cy="1997776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DA2BD81-D94C-0C7C-B8BE-15210EDCB18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4279" y="5705697"/>
            <a:ext cx="1981016" cy="12780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145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Rushk</vt:lpstr>
      <vt:lpstr>Calibri</vt:lpstr>
      <vt:lpstr>Klein</vt:lpstr>
      <vt:lpstr>Arial</vt:lpstr>
      <vt:lpstr>Klein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 SYT PowerPoint - Space for Logo</dc:title>
  <cp:lastModifiedBy>Melodi Yanik</cp:lastModifiedBy>
  <cp:revision>2</cp:revision>
  <dcterms:created xsi:type="dcterms:W3CDTF">2006-08-16T00:00:00Z</dcterms:created>
  <dcterms:modified xsi:type="dcterms:W3CDTF">2026-09-02T18:59:27Z</dcterms:modified>
  <dc:identifier>DAHSBsUPP7o</dc:identifier>
</cp:coreProperties>
</file>